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90" r:id="rId10"/>
    <p:sldId id="295" r:id="rId11"/>
    <p:sldId id="291" r:id="rId12"/>
    <p:sldId id="270" r:id="rId13"/>
    <p:sldId id="278" r:id="rId14"/>
    <p:sldId id="277" r:id="rId15"/>
    <p:sldId id="273" r:id="rId16"/>
    <p:sldId id="293" r:id="rId17"/>
    <p:sldId id="284" r:id="rId18"/>
    <p:sldId id="294" r:id="rId19"/>
    <p:sldId id="289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52;&#1072;&#1075;&#1080;&#1089;&#1090;&#1077;&#1088;&#1089;&#1082;&#1072;&#1071;\&#1074;&#1080;&#1076;&#1077;&#1086;&#1091;&#1088;&#1086;&#1082;&#1080;\1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&#1052;&#1072;&#1075;&#1080;&#1089;&#1090;&#1077;&#1088;&#1089;&#1082;&#1072;&#1071;\&#1074;&#1080;&#1076;&#1077;&#1086;&#1091;&#1088;&#1086;&#1082;&#1080;\2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1311004"/>
            <a:ext cx="90011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профессиональных компетенций учителя рисования в общеобразовательной школе мультимедийными средствами</a:t>
            </a:r>
            <a:endParaRPr lang="ru-RU" altLang="ru-RU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3020" y="4581128"/>
            <a:ext cx="3929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Calibri" pitchFamily="34" charset="0"/>
              </a:rPr>
              <a:t>Выполнила: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Шопина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Александра Вячеславовна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357958"/>
            <a:ext cx="1750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Воронеж – 2020</a:t>
            </a:r>
          </a:p>
        </p:txBody>
      </p:sp>
      <p:pic>
        <p:nvPicPr>
          <p:cNvPr id="17410" name="Picture 2" descr="http://tomedu.ru/wp-content/uploads/2018/04/intjeraktivnaja-doska.jpg"/>
          <p:cNvPicPr>
            <a:picLocks noChangeAspect="1" noChangeArrowheads="1"/>
          </p:cNvPicPr>
          <p:nvPr/>
        </p:nvPicPr>
        <p:blipFill>
          <a:blip r:embed="rId2"/>
          <a:srcRect t="1407" r="11875"/>
          <a:stretch>
            <a:fillRect/>
          </a:stretch>
        </p:blipFill>
        <p:spPr bwMode="auto">
          <a:xfrm>
            <a:off x="1000100" y="3714752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1785926"/>
            <a:ext cx="7972452" cy="828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3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1. Расставьте точки схода на рисунках. Какая перспектива используется?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22ca4dc6761c9d21d86e309b7faac0f--one-point-perspective-perspective-dra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4408745" cy="2571768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3" descr="Painting-Perspective-4"/>
          <p:cNvPicPr>
            <a:picLocks noChangeAspect="1" noChangeArrowheads="1"/>
          </p:cNvPicPr>
          <p:nvPr/>
        </p:nvPicPr>
        <p:blipFill>
          <a:blip r:embed="rId3"/>
          <a:srcRect l="3546" t="13319" r="-1060" b="6763"/>
          <a:stretch>
            <a:fillRect/>
          </a:stretch>
        </p:blipFill>
        <p:spPr bwMode="auto">
          <a:xfrm>
            <a:off x="4714876" y="3500438"/>
            <a:ext cx="4286280" cy="2571768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Задание 1.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57290" y="2928934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33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071670" y="2928934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33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5112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Calibri" pitchFamily="34" charset="0"/>
                <a:cs typeface="Calibri" pitchFamily="34" charset="0"/>
              </a:rPr>
              <a:t>2. Расставьте предметы в натюрморте, используя правила линейной перспективы (работайте прямо на этом листочке, используя мышку перемещайте предметы для создания натюрморта).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%D1%81%D1%82%D0%BE-%D1%8F-%D0%BF%D0%B8%D0%BA%D0%BD%D0%B8%D0%BA%D0%B0-%D1%81-cheched-%D1%81%D0%BA%D0%B0%D1%82%D0%B5%D1%80%D1%82%D1%8C%D1%8E-31720721"/>
          <p:cNvPicPr>
            <a:picLocks noChangeAspect="1" noChangeArrowheads="1"/>
          </p:cNvPicPr>
          <p:nvPr/>
        </p:nvPicPr>
        <p:blipFill>
          <a:blip r:embed="rId2"/>
          <a:srcRect l="13126" r="9062" b="16045"/>
          <a:stretch>
            <a:fillRect/>
          </a:stretch>
        </p:blipFill>
        <p:spPr bwMode="auto">
          <a:xfrm>
            <a:off x="3929058" y="2857496"/>
            <a:ext cx="4800600" cy="32146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1" name="Picture 3" descr="Flower-Arrangement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71810"/>
            <a:ext cx="2822472" cy="23574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4" descr="ZHeltaya-grusha-sochn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357826"/>
            <a:ext cx="1639884" cy="10672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5" descr="Dva-banana-rya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636"/>
            <a:ext cx="1766881" cy="8978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42852"/>
            <a:ext cx="86439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Задание 2.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Мультимедийные средства </a:t>
            </a:r>
            <a:br>
              <a:rPr lang="ru-RU" sz="36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обладают широкими возможностями</a:t>
            </a:r>
            <a:br>
              <a:rPr lang="ru-RU" sz="36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и разнообразны по своим качествам.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Варианты использования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 smtClean="0">
                <a:latin typeface="Calibri" pitchFamily="34" charset="0"/>
                <a:cs typeface="Calibri" pitchFamily="34" charset="0"/>
              </a:rPr>
              <a:t>Publisher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на уроках изобразительного искусства.</a:t>
            </a:r>
          </a:p>
          <a:p>
            <a:pPr algn="just"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 		Необходимо составить натюрморт на компьютере из предложенных вариантов, используя  правила перспективы, и перенести его на лист бумаги.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00372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37862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614364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Документ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Publisher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лист 6             Документ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Publisher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лист 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Результат: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 descr="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v0YQ3SF131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9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07207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Документ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Publisher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лист 6                  Рисунок ученика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Ключниковой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Майи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1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5235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0" y="3429000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2910" y="585789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Работа 1                                                                  Работа 2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Результат: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235745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dirty="0" smtClean="0"/>
              <a:t>	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Для урока 6 класса был использован такой мультимедийных предмет как световой стол.</a:t>
            </a:r>
          </a:p>
          <a:p>
            <a:pPr algn="ctr">
              <a:buNone/>
            </a:pPr>
            <a:endParaRPr lang="ru-RU" sz="1900" b="1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		На основе полученных знаний работы с песком нужно нарисовать пейзаж учитывая правила линейной и воздушной перспективы.</a:t>
            </a:r>
            <a:endParaRPr lang="ru-RU" sz="33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latin typeface="Calibri" pitchFamily="34" charset="0"/>
                <a:cs typeface="Calibri" pitchFamily="34" charset="0"/>
              </a:rPr>
              <a:t>Видеоурок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: </a:t>
            </a:r>
            <a:br>
              <a:rPr lang="ru-RU" sz="3600" dirty="0" smtClean="0"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latin typeface="Calibri" pitchFamily="34" charset="0"/>
                <a:cs typeface="Calibri" pitchFamily="34" charset="0"/>
              </a:rPr>
              <a:t>«Рисуем песком. Лебедь на озере.»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428736"/>
            <a:ext cx="685804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Для создания городского пейзажа</a:t>
            </a:r>
          </a:p>
          <a:p>
            <a:pPr algn="ctr"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были использованные такие средства </a:t>
            </a:r>
          </a:p>
          <a:p>
            <a:pPr algn="ctr"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как 3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ручка и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3D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 принтер. 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096512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096512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550070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Демонстрационный материал выполненный  педагогом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Шопиной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Александрой «Мой дом».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0070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Коллективная работа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учащихся 6 класса</a:t>
            </a:r>
          </a:p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 «Улица, на которой я живу».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Видеоурок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: </a:t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«</a:t>
            </a:r>
            <a:r>
              <a:rPr lang="en-US" sz="3600" dirty="0" smtClean="0">
                <a:latin typeface="Calibri" pitchFamily="34" charset="0"/>
                <a:ea typeface="+mj-ea"/>
                <a:cs typeface="Calibri" pitchFamily="34" charset="0"/>
              </a:rPr>
              <a:t>3D </a:t>
            </a:r>
            <a:r>
              <a:rPr lang="ru-RU" sz="3600" dirty="0" smtClean="0">
                <a:latin typeface="Calibri" pitchFamily="34" charset="0"/>
                <a:ea typeface="+mj-ea"/>
                <a:cs typeface="Calibri" pitchFamily="34" charset="0"/>
              </a:rPr>
              <a:t>ручка. Создаем дерево.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»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28586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Заключение: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635795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45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8600" dirty="0" smtClean="0">
                <a:latin typeface="Calibri" pitchFamily="34" charset="0"/>
                <a:cs typeface="Calibri" pitchFamily="34" charset="0"/>
              </a:rPr>
              <a:t>Для эффективного использования инновационных технологий в образовательном процессе  необходимо:</a:t>
            </a:r>
          </a:p>
          <a:p>
            <a:r>
              <a:rPr lang="ru-RU" sz="8600" dirty="0" smtClean="0">
                <a:latin typeface="Calibri" pitchFamily="34" charset="0"/>
                <a:cs typeface="Calibri" pitchFamily="34" charset="0"/>
              </a:rPr>
              <a:t>разработать систему уроков изобразительного искусства с использованием мультимедийных средств;</a:t>
            </a:r>
          </a:p>
          <a:p>
            <a:r>
              <a:rPr lang="ru-RU" sz="8600" dirty="0" smtClean="0">
                <a:latin typeface="Calibri" pitchFamily="34" charset="0"/>
                <a:cs typeface="Calibri" pitchFamily="34" charset="0"/>
              </a:rPr>
              <a:t>создать электронную базу кабинета изобразительного искусства;</a:t>
            </a:r>
          </a:p>
          <a:p>
            <a:r>
              <a:rPr lang="ru-RU" sz="8600" dirty="0" smtClean="0">
                <a:latin typeface="Calibri" pitchFamily="34" charset="0"/>
                <a:cs typeface="Calibri" pitchFamily="34" charset="0"/>
              </a:rPr>
              <a:t>следить за рабочим состоянием информационно коммуникационные технологии и постоянно их обновлять.</a:t>
            </a:r>
          </a:p>
          <a:p>
            <a:r>
              <a:rPr lang="ru-RU" sz="8600" dirty="0" smtClean="0">
                <a:latin typeface="Calibri" pitchFamily="34" charset="0"/>
                <a:cs typeface="Calibri" pitchFamily="34" charset="0"/>
              </a:rPr>
              <a:t>так же, в процессе исследования подтвердилась гипотеза, что для эффективной работы с мультимедийными средствами педагогу необходимо постоянно повышать свою компетентную грамотность.</a:t>
            </a:r>
          </a:p>
          <a:p>
            <a:pPr>
              <a:buNone/>
            </a:pPr>
            <a:r>
              <a:rPr lang="ru-RU" sz="4500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 algn="just">
              <a:buNone/>
            </a:pPr>
            <a:r>
              <a:rPr lang="ru-RU" sz="3400" dirty="0" smtClean="0">
                <a:latin typeface="Calibri" pitchFamily="34" charset="0"/>
                <a:cs typeface="Calibri" pitchFamily="34" charset="0"/>
              </a:rPr>
              <a:t>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7500990" cy="5857916"/>
          </a:xfrm>
        </p:spPr>
        <p:txBody>
          <a:bodyPr>
            <a:normAutofit fontScale="85000" lnSpcReduction="20000"/>
          </a:bodyPr>
          <a:lstStyle/>
          <a:p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Актуальность исследования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	возросла потребность использования мультимедийных средств в учебном процессе.</a:t>
            </a:r>
          </a:p>
          <a:p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Объект исследования:</a:t>
            </a:r>
          </a:p>
          <a:p>
            <a:pPr>
              <a:buNone/>
            </a:pPr>
            <a:r>
              <a:rPr lang="ru-RU" sz="33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3300" dirty="0" smtClean="0">
                <a:latin typeface="Calibri" pitchFamily="34" charset="0"/>
                <a:cs typeface="Calibri" pitchFamily="34" charset="0"/>
              </a:rPr>
              <a:t> профессиональная компетенция учителя.</a:t>
            </a:r>
          </a:p>
          <a:p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Предмет исследования:</a:t>
            </a:r>
            <a:r>
              <a:rPr lang="ru-RU" sz="4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ru-RU" sz="3300" dirty="0" smtClean="0">
                <a:latin typeface="Calibri" pitchFamily="34" charset="0"/>
                <a:cs typeface="Calibri" pitchFamily="34" charset="0"/>
              </a:rPr>
              <a:t>	развитие профессиональной компетенции учителя изобразительного искусства в общеобразовательной школе с помощью мультимедийных средств.</a:t>
            </a:r>
          </a:p>
          <a:p>
            <a:endParaRPr lang="ru-RU" sz="3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	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000924" cy="61436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Цель исследования: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рассмотреть содержание профессиональной компетентности педагога и ее связь с мультимедийными технологиями.</a:t>
            </a:r>
          </a:p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Гипотеза:</a:t>
            </a:r>
          </a:p>
          <a:p>
            <a:pPr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занятия будут проходить более успешно, если педагоги повысят свою профессиональную компетентность в использовании мультимедийных средств.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Задачи исследования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286676" cy="500066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проанализировать литературу по данному вопросу;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рассмотреть понятие «профессиональная компетенция педагога» и дать ему определение;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рассмотреть, в чем заключается связь, между профессиональной компетенции педагога и мультимедийными средствами;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разработать планы уроков с использованием мультимедийных технологий.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428736"/>
            <a:ext cx="6072230" cy="469742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	В исследовании  </a:t>
            </a:r>
          </a:p>
          <a:p>
            <a:pPr algn="ctr">
              <a:buNone/>
            </a:pPr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проанализированы понятия:</a:t>
            </a:r>
          </a:p>
          <a:p>
            <a:pPr algn="ctr">
              <a:buNone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компетентность;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компетентность педагога;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мультимедийные средства.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Анкетирование педагогов: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2" y="2357430"/>
          <a:ext cx="3714777" cy="3477598"/>
        </p:xfrm>
        <a:graphic>
          <a:graphicData uri="http://schemas.openxmlformats.org/drawingml/2006/table">
            <a:tbl>
              <a:tblPr/>
              <a:tblGrid>
                <a:gridCol w="34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Вопрос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Нет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Умеете ли Вы работать на компьютере?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Пользуетесь ли Вы на уроке мультимедийными средствами?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Умеете ли Вы пользоваться всеми программами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Microsoft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Office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Пользуетесь ли Вы дополнительными программами для подготовки уроков? (не из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Microsoft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Office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Хотели бы Вы повысить свои знания по применению мультимедийных средств? Изучению компьютерных программ?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2357430"/>
          <a:ext cx="3714776" cy="3469028"/>
        </p:xfrm>
        <a:graphic>
          <a:graphicData uri="http://schemas.openxmlformats.org/drawingml/2006/table">
            <a:tbl>
              <a:tblPr/>
              <a:tblGrid>
                <a:gridCol w="514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Вопрос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МОУ «</a:t>
                      </a:r>
                      <a:r>
                        <a:rPr lang="ru-RU" sz="1200" dirty="0" err="1" smtClean="0">
                          <a:latin typeface="Calibri" pitchFamily="34" charset="0"/>
                          <a:cs typeface="Calibri" pitchFamily="34" charset="0"/>
                        </a:rPr>
                        <a:t>Новохоперская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 СОШ № 2»,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МКОУ «</a:t>
                      </a:r>
                      <a:r>
                        <a:rPr lang="ru-RU" sz="1200" dirty="0" err="1" smtClean="0">
                          <a:latin typeface="Calibri" pitchFamily="34" charset="0"/>
                          <a:cs typeface="Calibri" pitchFamily="34" charset="0"/>
                        </a:rPr>
                        <a:t>Новохоперская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 гимназия № 1»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МОУ «</a:t>
                      </a:r>
                      <a:r>
                        <a:rPr lang="ru-RU" sz="1200" dirty="0" err="1" smtClean="0">
                          <a:latin typeface="Calibri" pitchFamily="34" charset="0"/>
                          <a:cs typeface="Calibri" pitchFamily="34" charset="0"/>
                        </a:rPr>
                        <a:t>Новохоперская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 СОШ № 91»,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МКОУ «Краснянская СОШ»,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МОУ «</a:t>
                      </a:r>
                      <a:r>
                        <a:rPr lang="ru-RU" sz="1200" dirty="0" err="1" smtClean="0">
                          <a:latin typeface="Calibri" pitchFamily="34" charset="0"/>
                          <a:cs typeface="Calibri" pitchFamily="34" charset="0"/>
                        </a:rPr>
                        <a:t>Елань-Коленовская</a:t>
                      </a:r>
                      <a:r>
                        <a:rPr lang="ru-RU" sz="1200" dirty="0" smtClean="0">
                          <a:latin typeface="Calibri" pitchFamily="34" charset="0"/>
                          <a:cs typeface="Calibri" pitchFamily="34" charset="0"/>
                        </a:rPr>
                        <a:t> СОШ № 1».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944" marR="5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7224" y="1500174"/>
            <a:ext cx="7286676" cy="641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Calibri" pitchFamily="34" charset="0"/>
                <a:ea typeface="+mj-ea"/>
                <a:cs typeface="Calibri" pitchFamily="34" charset="0"/>
              </a:rPr>
              <a:t>Аудитория                                Анкета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итогам анкетирования стало понятно, что все педагоги умеют пользоваться компьютером и используют мультимедийные технологии на уроке. </a:t>
            </a:r>
          </a:p>
          <a:p>
            <a:pPr>
              <a:buNone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		Так же оказалось что только 59 % учителей умеют пользоваться всеми программами </a:t>
            </a:r>
            <a:r>
              <a:rPr lang="ru-RU" sz="3000" dirty="0" err="1" smtClean="0">
                <a:latin typeface="Calibri" pitchFamily="34" charset="0"/>
                <a:ea typeface="Times New Roman"/>
                <a:cs typeface="Calibri" pitchFamily="34" charset="0"/>
              </a:rPr>
              <a:t>Microsoft</a:t>
            </a:r>
            <a:r>
              <a:rPr lang="ru-RU" sz="3000" dirty="0" smtClean="0"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3000" dirty="0" err="1" smtClean="0">
                <a:latin typeface="Calibri" pitchFamily="34" charset="0"/>
                <a:ea typeface="Times New Roman"/>
                <a:cs typeface="Calibri" pitchFamily="34" charset="0"/>
              </a:rPr>
              <a:t>Office</a:t>
            </a:r>
            <a:r>
              <a:rPr lang="ru-RU" sz="3000" dirty="0" smtClean="0">
                <a:latin typeface="Calibri" pitchFamily="34" charset="0"/>
                <a:ea typeface="Times New Roman"/>
                <a:cs typeface="Calibri" pitchFamily="34" charset="0"/>
              </a:rPr>
              <a:t>. 42 % педагогов используют дополнительные программы для подготовки уроков.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96 %</a:t>
            </a:r>
            <a:r>
              <a:rPr lang="ru-RU" sz="3000" dirty="0" smtClean="0">
                <a:latin typeface="Calibri" pitchFamily="34" charset="0"/>
                <a:ea typeface="Times New Roman"/>
                <a:cs typeface="Calibri" pitchFamily="34" charset="0"/>
              </a:rPr>
              <a:t> опрошенных готовы самосовершенствоваться и повышать свои знания по работе с мультимедийными средствами на курсах повышения квалификации</a:t>
            </a:r>
            <a:r>
              <a:rPr lang="ru-RU" sz="2800" dirty="0" smtClean="0">
                <a:latin typeface="Calibri" pitchFamily="34" charset="0"/>
                <a:ea typeface="Times New Roman"/>
                <a:cs typeface="Calibri" pitchFamily="34" charset="0"/>
              </a:rPr>
              <a:t>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Результаты опроса: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В целях повышения компетентности были изучены и введены в педагогическую практику программы: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8229600" cy="3811583"/>
          </a:xfrm>
        </p:spPr>
        <p:txBody>
          <a:bodyPr/>
          <a:lstStyle/>
          <a:p>
            <a:pPr lvl="0"/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Word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PowerPoint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Prezi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Publisher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Paint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Microsoft Office Picture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Menager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428868"/>
            <a:ext cx="1143008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Новый точечный рисунок (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1285884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Сергей\Desktop\МагистерскаЯ\прези.bmp"/>
          <p:cNvPicPr/>
          <p:nvPr/>
        </p:nvPicPr>
        <p:blipFill>
          <a:blip r:embed="rId4" cstate="print"/>
          <a:srcRect l="2638" t="4167" r="978" b="4833"/>
          <a:stretch>
            <a:fillRect/>
          </a:stretch>
        </p:blipFill>
        <p:spPr bwMode="auto">
          <a:xfrm>
            <a:off x="5786446" y="3143248"/>
            <a:ext cx="1143008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ол (3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876"/>
            <a:ext cx="121444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Сергей\Desktop\МагистерскаЯ\пойнт.bmp"/>
          <p:cNvPicPr/>
          <p:nvPr/>
        </p:nvPicPr>
        <p:blipFill>
          <a:blip r:embed="rId6" cstate="print"/>
          <a:srcRect r="-5726" b="-4520"/>
          <a:stretch>
            <a:fillRect/>
          </a:stretch>
        </p:blipFill>
        <p:spPr bwMode="auto">
          <a:xfrm>
            <a:off x="7072330" y="3929066"/>
            <a:ext cx="128588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Сергей\Desktop\МагистерскаЯ\менеджер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429132"/>
            <a:ext cx="1214446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Разработан методический материал с использованием компьютерных технологий: </a:t>
            </a:r>
            <a:endParaRPr lang="ru-RU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62585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 lvl="0" algn="just"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	«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Пособие для учеников 6 класса по изобразительному искусству для дистанционного обучения» с использованием программ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Word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Publisher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Microsoft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Paint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Microsoft Office Picture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Menager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322</Words>
  <Application>Microsoft Office PowerPoint</Application>
  <PresentationFormat>Экран (4:3)</PresentationFormat>
  <Paragraphs>113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Задачи исследования:</vt:lpstr>
      <vt:lpstr>Презентация PowerPoint</vt:lpstr>
      <vt:lpstr>Анкетирование педагогов:</vt:lpstr>
      <vt:lpstr>Результаты опроса:</vt:lpstr>
      <vt:lpstr>В целях повышения компетентности были изучены и введены в педагогическую практику программы:</vt:lpstr>
      <vt:lpstr>Разработан методический материал с использованием компьютерных технологий: </vt:lpstr>
      <vt:lpstr>Задание 1.</vt:lpstr>
      <vt:lpstr>2. Расставьте предметы в натюрморте, используя правила линейной перспективы (работайте прямо на этом листочке, используя мышку перемещайте предметы для создания натюрморта). </vt:lpstr>
      <vt:lpstr>Мультимедийные средства  обладают широкими возможностями  и разнообразны по своим качествам.</vt:lpstr>
      <vt:lpstr>Презентация PowerPoint</vt:lpstr>
      <vt:lpstr>Результат:</vt:lpstr>
      <vt:lpstr>Результат:</vt:lpstr>
      <vt:lpstr>Видеоурок:  «Рисуем песком. Лебедь на озере.»</vt:lpstr>
      <vt:lpstr>Презентация PowerPoint</vt:lpstr>
      <vt:lpstr>Презентация PowerPoint</vt:lpstr>
      <vt:lpstr>Заключение: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Teacher</cp:lastModifiedBy>
  <cp:revision>76</cp:revision>
  <dcterms:created xsi:type="dcterms:W3CDTF">2020-11-21T09:50:09Z</dcterms:created>
  <dcterms:modified xsi:type="dcterms:W3CDTF">2021-12-18T09:29:19Z</dcterms:modified>
</cp:coreProperties>
</file>